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69" r:id="rId8"/>
    <p:sldId id="259" r:id="rId9"/>
    <p:sldId id="260" r:id="rId10"/>
    <p:sldId id="261" r:id="rId11"/>
    <p:sldId id="266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9B36A-0C6D-4544-93DA-363C6C35A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3909806"/>
            <a:ext cx="8689976" cy="1345888"/>
          </a:xfrm>
        </p:spPr>
        <p:txBody>
          <a:bodyPr>
            <a:normAutofit/>
          </a:bodyPr>
          <a:lstStyle/>
          <a:p>
            <a:r>
              <a:rPr lang="nl-NL" dirty="0"/>
              <a:t>Les 1 Ondersteuningsplan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C354A5C-BDBD-4B5F-8CD2-FE6BD3B5D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5237164"/>
            <a:ext cx="8689976" cy="646112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1026" name="Picture 2" descr="Helpen en ondersteunen">
            <a:extLst>
              <a:ext uri="{FF2B5EF4-FFF2-40B4-BE49-F238E27FC236}">
                <a16:creationId xmlns:a16="http://schemas.microsoft.com/office/drawing/2014/main" id="{1AB43D09-72AD-4035-BB94-4C5727107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0" r="-2" b="-2"/>
          <a:stretch/>
        </p:blipFill>
        <p:spPr bwMode="auto">
          <a:xfrm>
            <a:off x="3078163" y="550656"/>
            <a:ext cx="6035675" cy="3292475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723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8B87333-5B4F-43F9-B55F-159181A0CE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80" t="16461" r="-1"/>
          <a:stretch/>
        </p:blipFill>
        <p:spPr>
          <a:xfrm>
            <a:off x="5212081" y="1483174"/>
            <a:ext cx="6336450" cy="2881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569012-D7BA-4CA6-A246-ED6E391D9D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740509" cy="3881309"/>
          </a:xfrm>
        </p:spPr>
        <p:txBody>
          <a:bodyPr>
            <a:normAutofit/>
          </a:bodyPr>
          <a:lstStyle/>
          <a:p>
            <a:r>
              <a:rPr lang="nl-NL" sz="1800"/>
              <a:t>Onderzoek te doen naar relevante levensgebieden van de cliënt om de hulpvraag te beantwoorden</a:t>
            </a:r>
          </a:p>
          <a:p>
            <a:r>
              <a:rPr lang="nl-NL" sz="1800"/>
              <a:t>Voorbeeld hiervan is het 8 fasen model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5EA6FD-E849-4E91-B09B-FCBA9BB47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40831"/>
            <a:ext cx="3740515" cy="1573863"/>
          </a:xfrm>
        </p:spPr>
        <p:txBody>
          <a:bodyPr>
            <a:normAutofit/>
          </a:bodyPr>
          <a:lstStyle/>
          <a:p>
            <a:pPr algn="l"/>
            <a:r>
              <a:rPr lang="nl-NL" sz="3300"/>
              <a:t>Je kan ook informatie verzamelen door  </a:t>
            </a:r>
          </a:p>
        </p:txBody>
      </p:sp>
      <p:sp>
        <p:nvSpPr>
          <p:cNvPr id="4" name="AutoShape 2" descr="De 4 succesfactoren van relevantie - PassoenPeigham.nl">
            <a:extLst>
              <a:ext uri="{FF2B5EF4-FFF2-40B4-BE49-F238E27FC236}">
                <a16:creationId xmlns:a16="http://schemas.microsoft.com/office/drawing/2014/main" id="{6BB4C1DD-F22A-4440-B727-D091D0DF7B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04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E1408BAF-1350-4BC5-9C72-82A08BB0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E67B53-E530-4CC6-B1E7-4CCC1FD6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0CE3B82-2663-428D-B8FC-6D7F0F807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964AE96-0DA1-4E62-9E86-854C3A04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98C3B650-744C-4B8E-B324-CCA30E5EA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3774" y="550655"/>
            <a:ext cx="10364452" cy="3690466"/>
          </a:xfrm>
          <a:prstGeom prst="roundRect">
            <a:avLst>
              <a:gd name="adj" fmla="val 483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516B623-5233-409F-B58D-ADC680CD7C0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2223604" y="715246"/>
            <a:ext cx="2647010" cy="3361283"/>
          </a:xfrm>
          <a:prstGeom prst="roundRect">
            <a:avLst>
              <a:gd name="adj" fmla="val 5301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5265E8E-07CD-43E6-A515-663C7BEAE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0796" y="715246"/>
            <a:ext cx="2930773" cy="3361283"/>
          </a:xfrm>
          <a:prstGeom prst="roundRect">
            <a:avLst>
              <a:gd name="adj" fmla="val 5301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FA16B7-51FC-4F20-9D0C-6627A7891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78"/>
          <a:stretch/>
        </p:blipFill>
        <p:spPr>
          <a:xfrm>
            <a:off x="-2607" y="0"/>
            <a:ext cx="12192000" cy="30533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7F0028E-50BA-4248-806E-A0C83A0E9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4" t="46543"/>
          <a:stretch/>
        </p:blipFill>
        <p:spPr>
          <a:xfrm>
            <a:off x="8500434" y="3191932"/>
            <a:ext cx="3686351" cy="366606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7009A9-CB8B-45E6-9F46-5D7709B03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" y="4562855"/>
            <a:ext cx="10916365" cy="1137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Het 8 fasen model</a:t>
            </a:r>
          </a:p>
        </p:txBody>
      </p:sp>
    </p:spTree>
    <p:extLst>
      <p:ext uri="{BB962C8B-B14F-4D97-AF65-F5344CB8AC3E}">
        <p14:creationId xmlns:p14="http://schemas.microsoft.com/office/powerpoint/2010/main" val="2160187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46F2B05-D14A-46C1-B94D-81BAFA34C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Problemen ontdekken - Tegel + Spreuk | TegelSpreuken.nl">
            <a:extLst>
              <a:ext uri="{FF2B5EF4-FFF2-40B4-BE49-F238E27FC236}">
                <a16:creationId xmlns:a16="http://schemas.microsoft.com/office/drawing/2014/main" id="{E979B64F-6867-45EC-A51F-4D30D1E57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481" y="1524495"/>
            <a:ext cx="3840815" cy="384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C21F734-A85A-4FEA-8CB8-6C72B8195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44D163-1EEC-43C0-B493-A9DEB97240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82520" y="2367092"/>
            <a:ext cx="5855415" cy="3847444"/>
          </a:xfrm>
        </p:spPr>
        <p:txBody>
          <a:bodyPr>
            <a:normAutofit/>
          </a:bodyPr>
          <a:lstStyle/>
          <a:p>
            <a:r>
              <a:rPr lang="nl-NL" dirty="0"/>
              <a:t>Hiervoor kan je de </a:t>
            </a:r>
            <a:r>
              <a:rPr lang="nl-NL" b="1" dirty="0"/>
              <a:t>PES</a:t>
            </a:r>
            <a:r>
              <a:rPr lang="nl-NL" dirty="0"/>
              <a:t> methode gebruiken:</a:t>
            </a:r>
          </a:p>
          <a:p>
            <a:pPr marL="0" indent="0">
              <a:buNone/>
            </a:pPr>
            <a:r>
              <a:rPr lang="nl-NL" b="1" dirty="0"/>
              <a:t>P</a:t>
            </a:r>
            <a:r>
              <a:rPr lang="nl-NL" dirty="0"/>
              <a:t>= Probleem. Wat is het probleem? (Kort en duidelijk)</a:t>
            </a:r>
          </a:p>
          <a:p>
            <a:pPr marL="0" indent="0">
              <a:buNone/>
            </a:pPr>
            <a:r>
              <a:rPr lang="nl-NL" dirty="0" err="1"/>
              <a:t>Vb</a:t>
            </a:r>
            <a:r>
              <a:rPr lang="nl-NL" i="1" dirty="0"/>
              <a:t>; “client heeft moeite met….’</a:t>
            </a:r>
          </a:p>
          <a:p>
            <a:pPr marL="0" indent="0">
              <a:buNone/>
            </a:pPr>
            <a:r>
              <a:rPr lang="nl-NL" b="1" dirty="0"/>
              <a:t>E</a:t>
            </a:r>
            <a:r>
              <a:rPr lang="nl-NL" dirty="0"/>
              <a:t>= </a:t>
            </a:r>
            <a:r>
              <a:rPr lang="nl-NL" dirty="0" err="1"/>
              <a:t>Ethiologie</a:t>
            </a:r>
            <a:r>
              <a:rPr lang="nl-NL" dirty="0"/>
              <a:t>. Wat zijn de oorzaken (</a:t>
            </a:r>
            <a:r>
              <a:rPr lang="nl-NL" dirty="0" err="1"/>
              <a:t>waarom-vraag</a:t>
            </a:r>
            <a:r>
              <a:rPr lang="nl-NL" dirty="0"/>
              <a:t>)</a:t>
            </a:r>
          </a:p>
          <a:p>
            <a:pPr marL="0" indent="0">
              <a:buNone/>
            </a:pPr>
            <a:r>
              <a:rPr lang="nl-NL" b="1" dirty="0"/>
              <a:t>S</a:t>
            </a:r>
            <a:r>
              <a:rPr lang="nl-NL" dirty="0"/>
              <a:t>= </a:t>
            </a:r>
            <a:r>
              <a:rPr lang="nl-NL" dirty="0" err="1"/>
              <a:t>Symptonen</a:t>
            </a:r>
            <a:r>
              <a:rPr lang="nl-NL" dirty="0"/>
              <a:t>. Wat zijn de verschijnselen (waaruit blijkt)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7ACD29-4EF7-4566-8012-A4BFA5227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520" y="618517"/>
            <a:ext cx="5855416" cy="1596177"/>
          </a:xfrm>
        </p:spPr>
        <p:txBody>
          <a:bodyPr>
            <a:normAutofit/>
          </a:bodyPr>
          <a:lstStyle/>
          <a:p>
            <a:r>
              <a:rPr lang="nl-NL" dirty="0"/>
              <a:t>Na de informatie inwinning ga je de problemen formuleren</a:t>
            </a:r>
          </a:p>
        </p:txBody>
      </p:sp>
    </p:spTree>
    <p:extLst>
      <p:ext uri="{BB962C8B-B14F-4D97-AF65-F5344CB8AC3E}">
        <p14:creationId xmlns:p14="http://schemas.microsoft.com/office/powerpoint/2010/main" val="1380322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Prioriteiten stellen: geen tijd of geen prioriteit? | Buikspieren.nl">
            <a:extLst>
              <a:ext uri="{FF2B5EF4-FFF2-40B4-BE49-F238E27FC236}">
                <a16:creationId xmlns:a16="http://schemas.microsoft.com/office/drawing/2014/main" id="{3A947557-F23B-45F1-90E8-8BF3B67EE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7892" y="640831"/>
            <a:ext cx="5461389" cy="546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CDCE4A-033A-45AB-88D5-B22C109071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740509" cy="3881309"/>
          </a:xfrm>
        </p:spPr>
        <p:txBody>
          <a:bodyPr>
            <a:normAutofit/>
          </a:bodyPr>
          <a:lstStyle/>
          <a:p>
            <a:r>
              <a:rPr lang="nl-NL" sz="1800"/>
              <a:t>Beschrijf concreet waarneembaar gedrag</a:t>
            </a:r>
          </a:p>
          <a:p>
            <a:r>
              <a:rPr lang="nl-NL" sz="1800"/>
              <a:t>Vermijd moeilijke taal (vakjargon)</a:t>
            </a:r>
          </a:p>
          <a:p>
            <a:r>
              <a:rPr lang="nl-NL" sz="1800"/>
              <a:t>Beschrijf het probleem vanuit de cliënt</a:t>
            </a:r>
          </a:p>
          <a:p>
            <a:r>
              <a:rPr lang="nl-NL" sz="1800"/>
              <a:t>Prioriteer de problemen</a:t>
            </a:r>
          </a:p>
          <a:p>
            <a:r>
              <a:rPr lang="nl-NL" sz="1800"/>
              <a:t>Toets je beschrijving (kun je er doelen uit formuleren)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023078-FC04-4234-A343-9784DB99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40831"/>
            <a:ext cx="3740515" cy="1573863"/>
          </a:xfrm>
        </p:spPr>
        <p:txBody>
          <a:bodyPr>
            <a:normAutofit/>
          </a:bodyPr>
          <a:lstStyle/>
          <a:p>
            <a:pPr algn="l"/>
            <a:r>
              <a:rPr lang="nl-NL" sz="2500"/>
              <a:t>Criteria goede probleemformulering</a:t>
            </a:r>
          </a:p>
        </p:txBody>
      </p:sp>
    </p:spTree>
    <p:extLst>
      <p:ext uri="{BB962C8B-B14F-4D97-AF65-F5344CB8AC3E}">
        <p14:creationId xmlns:p14="http://schemas.microsoft.com/office/powerpoint/2010/main" val="124036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72BCBA2-EDD3-467D-828A-FEE733C1A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892" y="640831"/>
            <a:ext cx="5461389" cy="54613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700790-ACE1-49E2-8788-BC844172C4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740509" cy="3881309"/>
          </a:xfrm>
        </p:spPr>
        <p:txBody>
          <a:bodyPr>
            <a:normAutofit/>
          </a:bodyPr>
          <a:lstStyle/>
          <a:p>
            <a:r>
              <a:rPr lang="nl-NL" sz="1800"/>
              <a:t>Lees de casus ‘Bart’ door</a:t>
            </a:r>
          </a:p>
          <a:p>
            <a:r>
              <a:rPr lang="nl-NL" sz="1800"/>
              <a:t>Stap 1: schrijf op wat jij in het totaalbeeld van Bart belangrijk vindt</a:t>
            </a:r>
          </a:p>
          <a:p>
            <a:r>
              <a:rPr lang="nl-NL" sz="1800"/>
              <a:t>Stap 2: bepaal volgens de PES methode de probleemformulering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42A165-7656-4941-A645-1FC8FBB9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40831"/>
            <a:ext cx="3740515" cy="1573863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opdracht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8333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A7A0C0-A52B-47DD-9734-D37DB56C3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Afsluiting</a:t>
            </a:r>
          </a:p>
        </p:txBody>
      </p:sp>
      <p:pic>
        <p:nvPicPr>
          <p:cNvPr id="11266" name="Picture 2" descr="Buurtwarmte Paddepoel? Antwoord op veelgestelde vragen | Paddepoel energiek">
            <a:extLst>
              <a:ext uri="{FF2B5EF4-FFF2-40B4-BE49-F238E27FC236}">
                <a16:creationId xmlns:a16="http://schemas.microsoft.com/office/drawing/2014/main" id="{34494144-E304-424A-A4E8-8DE8871DD85F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172" y="2366963"/>
            <a:ext cx="6591656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63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Overzicht kwijtraken op uw taken zorgt voor onrust">
            <a:extLst>
              <a:ext uri="{FF2B5EF4-FFF2-40B4-BE49-F238E27FC236}">
                <a16:creationId xmlns:a16="http://schemas.microsoft.com/office/drawing/2014/main" id="{841CA313-AB6E-45C9-9302-FB996D4A0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8643" y="1607557"/>
            <a:ext cx="6299887" cy="352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22FFA6-8751-450A-86F2-486F4E74DA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740509" cy="38813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NL" sz="1400"/>
              <a:t>Ondersteuningsplan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nl-NL" sz="1400"/>
              <a:t>Wat is een ondersteuningsplan? 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nl-NL" sz="1400"/>
              <a:t>Doel van het plan?</a:t>
            </a:r>
          </a:p>
          <a:p>
            <a:pPr marL="0" indent="0">
              <a:lnSpc>
                <a:spcPct val="110000"/>
              </a:lnSpc>
              <a:buNone/>
            </a:pPr>
            <a:endParaRPr lang="nl-NL" sz="1400"/>
          </a:p>
          <a:p>
            <a:pPr>
              <a:lnSpc>
                <a:spcPct val="110000"/>
              </a:lnSpc>
            </a:pPr>
            <a:r>
              <a:rPr lang="nl-NL" sz="1400"/>
              <a:t>Informatie verzamelen/ probleemformulering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nl-NL" sz="1400"/>
              <a:t>8 fasenmodel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nl-NL" sz="1400"/>
              <a:t>Probleemformulering (PES)</a:t>
            </a:r>
          </a:p>
          <a:p>
            <a:pPr>
              <a:lnSpc>
                <a:spcPct val="110000"/>
              </a:lnSpc>
              <a:buFontTx/>
              <a:buChar char="-"/>
            </a:pPr>
            <a:endParaRPr lang="nl-NL" sz="1400"/>
          </a:p>
          <a:p>
            <a:pPr>
              <a:lnSpc>
                <a:spcPct val="110000"/>
              </a:lnSpc>
            </a:pPr>
            <a:r>
              <a:rPr lang="nl-NL" sz="1400"/>
              <a:t>Opdrachtjes</a:t>
            </a:r>
          </a:p>
          <a:p>
            <a:pPr>
              <a:lnSpc>
                <a:spcPct val="110000"/>
              </a:lnSpc>
            </a:pPr>
            <a:r>
              <a:rPr lang="nl-NL" sz="1400"/>
              <a:t>Afsluiting</a:t>
            </a:r>
          </a:p>
          <a:p>
            <a:pPr>
              <a:lnSpc>
                <a:spcPct val="110000"/>
              </a:lnSpc>
              <a:buFontTx/>
              <a:buChar char="-"/>
            </a:pPr>
            <a:endParaRPr lang="nl-NL" sz="1400"/>
          </a:p>
          <a:p>
            <a:pPr marL="0" indent="0">
              <a:lnSpc>
                <a:spcPct val="110000"/>
              </a:lnSpc>
              <a:buNone/>
            </a:pPr>
            <a:endParaRPr lang="nl-NL" sz="1400"/>
          </a:p>
          <a:p>
            <a:pPr>
              <a:lnSpc>
                <a:spcPct val="110000"/>
              </a:lnSpc>
            </a:pPr>
            <a:endParaRPr lang="nl-NL" sz="1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151136-A883-4CE8-83D4-53C4B0388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40831"/>
            <a:ext cx="3740515" cy="1573863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Vandaag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188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D58954F-C5AC-4BE0-811D-8DFE18E35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359E835-CE77-4DCC-8EC3-1924094D3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6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Energetisch Coachen">
            <a:extLst>
              <a:ext uri="{FF2B5EF4-FFF2-40B4-BE49-F238E27FC236}">
                <a16:creationId xmlns:a16="http://schemas.microsoft.com/office/drawing/2014/main" id="{409A8A99-5E3B-4017-A60E-D805C47058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4" r="31335"/>
          <a:stretch/>
        </p:blipFill>
        <p:spPr bwMode="auto">
          <a:xfrm>
            <a:off x="8157374" y="10"/>
            <a:ext cx="40346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03B59B5-123A-4DC5-87BD-6D3E22FA6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4F7E5EF-65A9-4CDF-A463-03E123D4E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>
            <a:normAutofit/>
          </a:bodyPr>
          <a:lstStyle/>
          <a:p>
            <a:r>
              <a:rPr lang="nl-NL" dirty="0"/>
              <a:t>Wat is een ondersteuningsplan?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717D75-14F0-40C8-90FF-661027F57C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672887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NL" sz="1100"/>
              <a:t>Wie o Wie?</a:t>
            </a:r>
          </a:p>
          <a:p>
            <a:pPr marL="0" indent="0">
              <a:lnSpc>
                <a:spcPct val="110000"/>
              </a:lnSpc>
              <a:buNone/>
            </a:pPr>
            <a:endParaRPr lang="nl-NL" sz="1100"/>
          </a:p>
          <a:p>
            <a:pPr>
              <a:lnSpc>
                <a:spcPct val="110000"/>
              </a:lnSpc>
            </a:pPr>
            <a:r>
              <a:rPr lang="nl-NL" sz="1100" cap="none">
                <a:ea typeface="+mj-ea"/>
                <a:cs typeface="+mj-cs"/>
              </a:rPr>
              <a:t> </a:t>
            </a:r>
            <a:r>
              <a:rPr lang="nl-NL" sz="1100" i="1"/>
              <a:t>‘een document waarin het actuele beeld en het perspectief van de cliënt worden beschreven’</a:t>
            </a:r>
          </a:p>
          <a:p>
            <a:pPr>
              <a:lnSpc>
                <a:spcPct val="110000"/>
              </a:lnSpc>
            </a:pPr>
            <a:endParaRPr lang="nl-NL" sz="1100" i="1"/>
          </a:p>
          <a:p>
            <a:pPr>
              <a:lnSpc>
                <a:spcPct val="110000"/>
              </a:lnSpc>
            </a:pPr>
            <a:endParaRPr lang="nl-NL" sz="1100" i="1"/>
          </a:p>
          <a:p>
            <a:pPr>
              <a:lnSpc>
                <a:spcPct val="110000"/>
              </a:lnSpc>
            </a:pPr>
            <a:r>
              <a:rPr lang="nl-NL" sz="1100" i="1"/>
              <a:t>‘Een schriftelijke weergave van het geheel van afspraken over en doelen in de ondersteuning van de cliënt en de professionele mogelijkheden van de zorgaanbieder’</a:t>
            </a:r>
          </a:p>
          <a:p>
            <a:pPr>
              <a:lnSpc>
                <a:spcPct val="110000"/>
              </a:lnSpc>
            </a:pPr>
            <a:endParaRPr lang="nl-NL" sz="1100" i="1"/>
          </a:p>
          <a:p>
            <a:pPr>
              <a:lnSpc>
                <a:spcPct val="110000"/>
              </a:lnSpc>
            </a:pPr>
            <a:r>
              <a:rPr lang="nl-NL" sz="1100"/>
              <a:t>Synoniemen ondersteuningsplan?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1100" b="1" cap="none">
                <a:ea typeface="+mj-ea"/>
                <a:cs typeface="+mj-cs"/>
              </a:rPr>
              <a:t> </a:t>
            </a:r>
            <a:br>
              <a:rPr lang="nl-NL" sz="1100" b="1" cap="none">
                <a:latin typeface="Trebuchet MS" panose="020B0603020202020204"/>
                <a:ea typeface="+mj-ea"/>
                <a:cs typeface="+mj-cs"/>
              </a:rPr>
            </a:br>
            <a:endParaRPr lang="nl-NL" sz="1100"/>
          </a:p>
        </p:txBody>
      </p:sp>
    </p:spTree>
    <p:extLst>
      <p:ext uri="{BB962C8B-B14F-4D97-AF65-F5344CB8AC3E}">
        <p14:creationId xmlns:p14="http://schemas.microsoft.com/office/powerpoint/2010/main" val="428879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Werk In Uitvoering | Discography | Discogs">
            <a:extLst>
              <a:ext uri="{FF2B5EF4-FFF2-40B4-BE49-F238E27FC236}">
                <a16:creationId xmlns:a16="http://schemas.microsoft.com/office/drawing/2014/main" id="{36E3AA24-B0C4-4F8C-AE4D-7A42A1182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7892" y="640831"/>
            <a:ext cx="5461389" cy="546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2931A7-4E98-4B23-8091-5AC1427D4F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740509" cy="38813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NL" sz="1500"/>
              <a:t>Een ondersteuningsplan schrijven en evalueren valt onder methodisch handelen.</a:t>
            </a:r>
          </a:p>
          <a:p>
            <a:pPr marL="0" indent="0">
              <a:lnSpc>
                <a:spcPct val="110000"/>
              </a:lnSpc>
              <a:buNone/>
            </a:pPr>
            <a:endParaRPr lang="nl-NL" sz="1500"/>
          </a:p>
          <a:p>
            <a:pPr>
              <a:lnSpc>
                <a:spcPct val="110000"/>
              </a:lnSpc>
              <a:buFontTx/>
              <a:buChar char="-"/>
            </a:pPr>
            <a:r>
              <a:rPr lang="nl-NL" sz="1500"/>
              <a:t>Wat versta jij onder methodisch handelen?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nl-NL" sz="1500"/>
              <a:t>Hoe wordt er op jouw stageplek methodisch gehandeld? Beschrijf dit in eigen woorden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nl-NL" sz="1500"/>
              <a:t>Wie is er verantwoordelijk voor het schrijven en evalueren van een ondersteuningsplan? Beschrijf dit in eigen woorden.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CAF1F2-4A45-4453-8956-32B4B23B6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40831"/>
            <a:ext cx="3740515" cy="1573863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Opdrachtje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660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1 Steps to Achieving Impossible Goals | Inc.com">
            <a:extLst>
              <a:ext uri="{FF2B5EF4-FFF2-40B4-BE49-F238E27FC236}">
                <a16:creationId xmlns:a16="http://schemas.microsoft.com/office/drawing/2014/main" id="{9D062133-002F-4A0E-909C-5F38121ED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2754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3E246C7-AE23-4B78-B596-A021E638F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54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alpha val="75000"/>
                </a:schemeClr>
              </a:gs>
              <a:gs pos="85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4388652C-EA91-4836-8F81-08E05C74E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A3C53A4-4970-4E99-8526-ED8E49546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nl-NL" dirty="0"/>
              <a:t>Doel van het ondersteuningsplan?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AFDEAC-C76D-4048-9971-56A10D71E0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>
            <a:normAutofit/>
          </a:bodyPr>
          <a:lstStyle/>
          <a:p>
            <a:r>
              <a:rPr lang="nl-NL" dirty="0"/>
              <a:t>beschrijven van wat een cliënt in zijn specifieke situatie nodig heeft</a:t>
            </a:r>
          </a:p>
          <a:p>
            <a:r>
              <a:rPr lang="nl-NL" dirty="0"/>
              <a:t>Bijdragen aan verbetering van de kwaliteit van zijn bestaan</a:t>
            </a:r>
          </a:p>
          <a:p>
            <a:r>
              <a:rPr lang="nl-NL" dirty="0"/>
              <a:t>De cliënt helpen bij meer regie krijgen over zijn eigen leven en over de geboden ondersteuning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547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Discussie vogel (@DiscussieVogel) | Twitter">
            <a:extLst>
              <a:ext uri="{FF2B5EF4-FFF2-40B4-BE49-F238E27FC236}">
                <a16:creationId xmlns:a16="http://schemas.microsoft.com/office/drawing/2014/main" id="{F32A72F9-EFCC-4A6C-9ACB-0434980F2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7892" y="640831"/>
            <a:ext cx="5461389" cy="546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11410D-E3D8-487F-B210-358EBB5B8A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740509" cy="3881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i="1" dirty="0"/>
              <a:t>De cliënt is eigenaar van zijn eigen ondersteuningsplan!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2B9544-55CF-4DC8-9CE1-D4FB20804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40831"/>
            <a:ext cx="3740515" cy="1573863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Stelling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867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">
            <a:extLst>
              <a:ext uri="{FF2B5EF4-FFF2-40B4-BE49-F238E27FC236}">
                <a16:creationId xmlns:a16="http://schemas.microsoft.com/office/drawing/2014/main" id="{0917E639-5738-4605-929E-122219831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AD002C5-8AE4-4E5A-A82B-5B7A3E70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3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nl-NL" sz="2300"/>
              <a:t>Wat staat er in een ondersteuningsplan?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702009-A300-47F7-B26E-910F98994C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3463" y="2367092"/>
            <a:ext cx="3352128" cy="3881309"/>
          </a:xfrm>
        </p:spPr>
        <p:txBody>
          <a:bodyPr>
            <a:normAutofit/>
          </a:bodyPr>
          <a:lstStyle/>
          <a:p>
            <a:r>
              <a:rPr lang="nl-NL" sz="1800" dirty="0"/>
              <a:t>Noem eens  wat punten waarvan jij denkt dat dit thuis hoort in het ondersteuningsplan?</a:t>
            </a:r>
          </a:p>
          <a:p>
            <a:pPr marL="0" indent="0">
              <a:buNone/>
            </a:pPr>
            <a:r>
              <a:rPr lang="nl-NL" sz="1800" dirty="0"/>
              <a:t>- </a:t>
            </a:r>
          </a:p>
          <a:p>
            <a:pPr marL="0" indent="0">
              <a:buNone/>
            </a:pPr>
            <a:r>
              <a:rPr lang="nl-NL" sz="1800" dirty="0"/>
              <a:t>-</a:t>
            </a:r>
          </a:p>
          <a:p>
            <a:pPr marL="0" indent="0">
              <a:buNone/>
            </a:pPr>
            <a:r>
              <a:rPr lang="nl-NL" sz="1800" dirty="0"/>
              <a:t>-</a:t>
            </a:r>
          </a:p>
          <a:p>
            <a:pPr marL="0" indent="0">
              <a:buNone/>
            </a:pPr>
            <a:r>
              <a:rPr lang="nl-NL" sz="1800" dirty="0"/>
              <a:t>-</a:t>
            </a:r>
          </a:p>
          <a:p>
            <a:pPr marL="0" indent="0">
              <a:buNone/>
            </a:pPr>
            <a:r>
              <a:rPr lang="nl-NL" sz="1800" dirty="0"/>
              <a:t>-</a:t>
            </a:r>
          </a:p>
          <a:p>
            <a:pPr marL="0" indent="0">
              <a:buNone/>
            </a:pPr>
            <a:endParaRPr lang="nl-NL" sz="1800" dirty="0"/>
          </a:p>
          <a:p>
            <a:endParaRPr lang="nl-NL" sz="18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1525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Een lijstje over waarom lijstjes geweldig zijn | Muy Maaike">
            <a:extLst>
              <a:ext uri="{FF2B5EF4-FFF2-40B4-BE49-F238E27FC236}">
                <a16:creationId xmlns:a16="http://schemas.microsoft.com/office/drawing/2014/main" id="{84AB756A-F2BF-489A-B2E9-B8DD39CEC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r="8032"/>
          <a:stretch/>
        </p:blipFill>
        <p:spPr bwMode="auto">
          <a:xfrm>
            <a:off x="4712842" y="10"/>
            <a:ext cx="74791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0"/>
          <a:stretch/>
        </p:blipFill>
        <p:spPr>
          <a:xfrm>
            <a:off x="4651242" y="0"/>
            <a:ext cx="7540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05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51A803-DF62-4BC6-9643-EB6ED6AF0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van de werkprocessen dat geëxamineerd worden is deze…</a:t>
            </a:r>
          </a:p>
        </p:txBody>
      </p:sp>
      <p:pic>
        <p:nvPicPr>
          <p:cNvPr id="18" name="Tijdelijke aanduiding voor inhoud 17">
            <a:extLst>
              <a:ext uri="{FF2B5EF4-FFF2-40B4-BE49-F238E27FC236}">
                <a16:creationId xmlns:a16="http://schemas.microsoft.com/office/drawing/2014/main" id="{D0F19D91-FA37-40A6-BEC0-A3B1E471A17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2417" t="35865" r="44476" b="57272"/>
          <a:stretch/>
        </p:blipFill>
        <p:spPr>
          <a:xfrm>
            <a:off x="3656037" y="2407920"/>
            <a:ext cx="4879926" cy="56896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CDED3EB1-C504-4DEB-A480-35851C3636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00" t="26815" r="22417" b="19408"/>
          <a:stretch/>
        </p:blipFill>
        <p:spPr>
          <a:xfrm>
            <a:off x="2956560" y="2799267"/>
            <a:ext cx="6898640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93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Drie stappen voor een goed gesprek met je cliënt | HappyNurse Uitzendbureau">
            <a:extLst>
              <a:ext uri="{FF2B5EF4-FFF2-40B4-BE49-F238E27FC236}">
                <a16:creationId xmlns:a16="http://schemas.microsoft.com/office/drawing/2014/main" id="{31091381-810B-465C-A55B-F2E0A6E1C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8643" y="1319562"/>
            <a:ext cx="6299887" cy="410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A0C56B-A2D0-4B32-AD6A-70AC5C29BE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740509" cy="38813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NL" sz="1800"/>
              <a:t>Informatie verzamelen! (beginsituatie)</a:t>
            </a:r>
          </a:p>
          <a:p>
            <a:pPr marL="0" indent="0">
              <a:lnSpc>
                <a:spcPct val="110000"/>
              </a:lnSpc>
              <a:buNone/>
            </a:pPr>
            <a:endParaRPr lang="nl-NL" sz="1800"/>
          </a:p>
          <a:p>
            <a:pPr marL="0" indent="0">
              <a:lnSpc>
                <a:spcPct val="110000"/>
              </a:lnSpc>
              <a:buNone/>
            </a:pPr>
            <a:r>
              <a:rPr lang="nl-NL" sz="1800"/>
              <a:t>Hoe pak je dit aan?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nl-NL" sz="1800"/>
              <a:t>Gesprekken met de cliënt voeren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nl-NL" sz="1800"/>
              <a:t>Het observeren van de cliënt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nl-NL" sz="1800"/>
              <a:t>Informatie inwinnen bij derden (collega’s, ouders, gedragskundigen)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70ADB0-B40F-4C2B-8D35-C2F3D297D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40831"/>
            <a:ext cx="3740515" cy="1573863"/>
          </a:xfrm>
        </p:spPr>
        <p:txBody>
          <a:bodyPr>
            <a:normAutofit/>
          </a:bodyPr>
          <a:lstStyle/>
          <a:p>
            <a:pPr algn="l"/>
            <a:r>
              <a:rPr lang="nl-NL" sz="2500"/>
              <a:t>De eerste stap bij het schrijven van een ondersteuningsplan is?</a:t>
            </a:r>
          </a:p>
        </p:txBody>
      </p:sp>
    </p:spTree>
    <p:extLst>
      <p:ext uri="{BB962C8B-B14F-4D97-AF65-F5344CB8AC3E}">
        <p14:creationId xmlns:p14="http://schemas.microsoft.com/office/powerpoint/2010/main" val="2593498288"/>
      </p:ext>
    </p:extLst>
  </p:cSld>
  <p:clrMapOvr>
    <a:masterClrMapping/>
  </p:clrMapOvr>
</p:sld>
</file>

<file path=ppt/theme/theme1.xml><?xml version="1.0" encoding="utf-8"?>
<a:theme xmlns:a="http://schemas.openxmlformats.org/drawingml/2006/main" name="Druppel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43B7B9B596284A903A5BF987999ABF" ma:contentTypeVersion="13" ma:contentTypeDescription="Een nieuw document maken." ma:contentTypeScope="" ma:versionID="bcabab219895517bce7a3a48efcbf0b5">
  <xsd:schema xmlns:xsd="http://www.w3.org/2001/XMLSchema" xmlns:xs="http://www.w3.org/2001/XMLSchema" xmlns:p="http://schemas.microsoft.com/office/2006/metadata/properties" xmlns:ns3="5476a0df-1772-492d-979f-8285abd2a79a" xmlns:ns4="b419cb09-27ac-4f96-ad07-5bb01102205b" targetNamespace="http://schemas.microsoft.com/office/2006/metadata/properties" ma:root="true" ma:fieldsID="3f56c553450e33b7671abfcd6efa444a" ns3:_="" ns4:_="">
    <xsd:import namespace="5476a0df-1772-492d-979f-8285abd2a79a"/>
    <xsd:import namespace="b419cb09-27ac-4f96-ad07-5bb0110220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76a0df-1772-492d-979f-8285abd2a7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9cb09-27ac-4f96-ad07-5bb01102205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BFD21C-525B-4B55-A7E2-B8E83347DAE4}">
  <ds:schemaRefs>
    <ds:schemaRef ds:uri="http://purl.org/dc/dcmitype/"/>
    <ds:schemaRef ds:uri="http://schemas.microsoft.com/office/2006/metadata/properties"/>
    <ds:schemaRef ds:uri="b419cb09-27ac-4f96-ad07-5bb01102205b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5476a0df-1772-492d-979f-8285abd2a79a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521DF3D-3BC3-44A2-BB82-BB1AFC5647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2A9552-EBB3-48AE-AF74-369C37EB4C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76a0df-1772-492d-979f-8285abd2a79a"/>
    <ds:schemaRef ds:uri="b419cb09-27ac-4f96-ad07-5bb0110220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426</Words>
  <Application>Microsoft Office PowerPoint</Application>
  <PresentationFormat>Breedbeeld</PresentationFormat>
  <Paragraphs>71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Tw Cen MT</vt:lpstr>
      <vt:lpstr>Druppel</vt:lpstr>
      <vt:lpstr>Les 1 Ondersteuningsplan</vt:lpstr>
      <vt:lpstr>Vandaag</vt:lpstr>
      <vt:lpstr>Wat is een ondersteuningsplan?</vt:lpstr>
      <vt:lpstr>Opdrachtje</vt:lpstr>
      <vt:lpstr>Doel van het ondersteuningsplan?</vt:lpstr>
      <vt:lpstr>Stelling</vt:lpstr>
      <vt:lpstr>Wat staat er in een ondersteuningsplan?</vt:lpstr>
      <vt:lpstr>Een van de werkprocessen dat geëxamineerd worden is deze…</vt:lpstr>
      <vt:lpstr>De eerste stap bij het schrijven van een ondersteuningsplan is?</vt:lpstr>
      <vt:lpstr>Je kan ook informatie verzamelen door  </vt:lpstr>
      <vt:lpstr>Het 8 fasen model</vt:lpstr>
      <vt:lpstr>Na de informatie inwinning ga je de problemen formuleren</vt:lpstr>
      <vt:lpstr>Criteria goede probleemformulering</vt:lpstr>
      <vt:lpstr>opdracht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1 Ondersteuningsplan</dc:title>
  <dc:creator>Harmjan Veenstra</dc:creator>
  <cp:lastModifiedBy>Tessa Heeringa - Boer</cp:lastModifiedBy>
  <cp:revision>3</cp:revision>
  <dcterms:created xsi:type="dcterms:W3CDTF">2020-11-23T12:14:12Z</dcterms:created>
  <dcterms:modified xsi:type="dcterms:W3CDTF">2020-11-24T12:21:41Z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0x010100DF43B7B9B596284A903A5BF987999ABF</vt:lpwstr>
  </property>
</Properties>
</file>